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8"/>
  </p:notesMasterIdLst>
  <p:sldIdLst>
    <p:sldId id="256" r:id="rId2"/>
    <p:sldId id="258" r:id="rId3"/>
    <p:sldId id="271" r:id="rId4"/>
    <p:sldId id="278" r:id="rId5"/>
    <p:sldId id="279" r:id="rId6"/>
    <p:sldId id="27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87367" autoAdjust="0"/>
  </p:normalViewPr>
  <p:slideViewPr>
    <p:cSldViewPr>
      <p:cViewPr varScale="1">
        <p:scale>
          <a:sx n="64" d="100"/>
          <a:sy n="64" d="100"/>
        </p:scale>
        <p:origin x="-157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B69E8C-AD23-4A0F-B312-EC9EC38A59A6}" type="datetimeFigureOut">
              <a:rPr lang="en-US" smtClean="0"/>
              <a:t>4/7/2020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3B2E4D-A41D-4155-AE70-5A22D0AFA7AD}" type="slidenum">
              <a:rPr lang="en-US" smtClean="0"/>
              <a:t>‹#›</a:t>
            </a:fld>
            <a:endParaRPr lang="en-US"/>
          </a:p>
        </p:txBody>
      </p:sp>
    </p:spTree>
    <p:extLst>
      <p:ext uri="{BB962C8B-B14F-4D97-AF65-F5344CB8AC3E}">
        <p14:creationId xmlns:p14="http://schemas.microsoft.com/office/powerpoint/2010/main" val="4031028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4/7/2020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4/7/2020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FORMAL &amp; INFORMAL ORGANIZATION</a:t>
            </a:r>
            <a:endParaRPr lang="en-US" dirty="0"/>
          </a:p>
        </p:txBody>
      </p:sp>
      <p:sp>
        <p:nvSpPr>
          <p:cNvPr id="3" name="Subtitle 2"/>
          <p:cNvSpPr>
            <a:spLocks noGrp="1"/>
          </p:cNvSpPr>
          <p:nvPr>
            <p:ph type="subTitle" idx="1"/>
          </p:nvPr>
        </p:nvSpPr>
        <p:spPr/>
        <p:txBody>
          <a:bodyPr/>
          <a:lstStyle/>
          <a:p>
            <a:pPr algn="r"/>
            <a:r>
              <a:rPr lang="en-US" dirty="0" smtClean="0"/>
              <a:t>Chapter 1</a:t>
            </a:r>
            <a:endParaRPr lang="en-US" dirty="0"/>
          </a:p>
        </p:txBody>
      </p:sp>
    </p:spTree>
    <p:extLst>
      <p:ext uri="{BB962C8B-B14F-4D97-AF65-F5344CB8AC3E}">
        <p14:creationId xmlns:p14="http://schemas.microsoft.com/office/powerpoint/2010/main" val="282893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lstStyle/>
          <a:p>
            <a:r>
              <a:rPr lang="en-US" dirty="0" smtClean="0"/>
              <a:t>Organization</a:t>
            </a:r>
            <a:endParaRPr lang="en-US" dirty="0"/>
          </a:p>
        </p:txBody>
      </p:sp>
      <p:sp>
        <p:nvSpPr>
          <p:cNvPr id="3" name="Content Placeholder 2"/>
          <p:cNvSpPr>
            <a:spLocks noGrp="1"/>
          </p:cNvSpPr>
          <p:nvPr>
            <p:ph idx="1"/>
          </p:nvPr>
        </p:nvSpPr>
        <p:spPr>
          <a:xfrm>
            <a:off x="822960" y="1752600"/>
            <a:ext cx="7520940" cy="4495800"/>
          </a:xfrm>
        </p:spPr>
        <p:txBody>
          <a:bodyPr>
            <a:noAutofit/>
          </a:bodyPr>
          <a:lstStyle/>
          <a:p>
            <a:pPr algn="just"/>
            <a:r>
              <a:rPr lang="en-US" sz="2800" dirty="0" smtClean="0"/>
              <a:t>A group of individuals coordinated into different levels of authority and segments of specialization for the purpose of achieving goals and objectives of the organization.</a:t>
            </a:r>
          </a:p>
          <a:p>
            <a:pPr marL="457200" indent="-457200">
              <a:buFont typeface="Arial" pitchFamily="34" charset="0"/>
              <a:buChar char="•"/>
            </a:pPr>
            <a:r>
              <a:rPr lang="en-US" sz="2800" dirty="0" smtClean="0"/>
              <a:t>Purpose and objectives</a:t>
            </a:r>
          </a:p>
          <a:p>
            <a:pPr marL="457200" indent="-457200">
              <a:buFont typeface="Arial" pitchFamily="34" charset="0"/>
              <a:buChar char="•"/>
            </a:pPr>
            <a:r>
              <a:rPr lang="en-US" sz="2800" dirty="0" smtClean="0"/>
              <a:t>Coordination of people</a:t>
            </a:r>
          </a:p>
          <a:p>
            <a:pPr marL="457200" indent="-457200">
              <a:buFont typeface="Arial" pitchFamily="34" charset="0"/>
              <a:buChar char="•"/>
            </a:pPr>
            <a:r>
              <a:rPr lang="en-US" sz="2800" dirty="0" smtClean="0"/>
              <a:t>Specialization of activities</a:t>
            </a:r>
          </a:p>
          <a:p>
            <a:pPr marL="457200" indent="-457200">
              <a:buFont typeface="Arial" pitchFamily="34" charset="0"/>
              <a:buChar char="•"/>
            </a:pPr>
            <a:r>
              <a:rPr lang="en-US" sz="2800" dirty="0" smtClean="0"/>
              <a:t>Hierarchy of authority</a:t>
            </a:r>
            <a:endParaRPr lang="en-US" sz="2800" dirty="0"/>
          </a:p>
        </p:txBody>
      </p:sp>
    </p:spTree>
    <p:extLst>
      <p:ext uri="{BB962C8B-B14F-4D97-AF65-F5344CB8AC3E}">
        <p14:creationId xmlns:p14="http://schemas.microsoft.com/office/powerpoint/2010/main" val="3321382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organization</a:t>
            </a:r>
            <a:endParaRPr lang="en-US" dirty="0"/>
          </a:p>
        </p:txBody>
      </p:sp>
      <p:sp>
        <p:nvSpPr>
          <p:cNvPr id="3" name="Content Placeholder 2"/>
          <p:cNvSpPr>
            <a:spLocks noGrp="1"/>
          </p:cNvSpPr>
          <p:nvPr>
            <p:ph idx="1"/>
          </p:nvPr>
        </p:nvSpPr>
        <p:spPr/>
        <p:txBody>
          <a:bodyPr>
            <a:noAutofit/>
          </a:bodyPr>
          <a:lstStyle/>
          <a:p>
            <a:pPr algn="just"/>
            <a:r>
              <a:rPr lang="en-US" dirty="0"/>
              <a:t>Formal </a:t>
            </a:r>
            <a:r>
              <a:rPr lang="en-US" dirty="0" smtClean="0"/>
              <a:t>organization </a:t>
            </a:r>
            <a:r>
              <a:rPr lang="en-US" dirty="0"/>
              <a:t>refers to the </a:t>
            </a:r>
            <a:r>
              <a:rPr lang="en-US" dirty="0" smtClean="0"/>
              <a:t>organization </a:t>
            </a:r>
            <a:r>
              <a:rPr lang="en-US" dirty="0"/>
              <a:t>structure deliberately created by management for achieving the objectives of the enterprise. It is a pattern of activities, processes, human relationships and roles planned and structured in order to accomplish </a:t>
            </a:r>
            <a:r>
              <a:rPr lang="en-US" dirty="0" smtClean="0"/>
              <a:t>organizational </a:t>
            </a:r>
            <a:r>
              <a:rPr lang="en-US" dirty="0"/>
              <a:t>goals. </a:t>
            </a:r>
            <a:endParaRPr lang="en-US" dirty="0" smtClean="0"/>
          </a:p>
          <a:p>
            <a:pPr algn="just"/>
            <a:r>
              <a:rPr lang="en-US" dirty="0" smtClean="0"/>
              <a:t>It s </a:t>
            </a:r>
            <a:r>
              <a:rPr lang="en-US" dirty="0"/>
              <a:t>a network of official authority responsibility relationships and communication flows. It is an official and rational structure. According to Chester Barnard, “</a:t>
            </a:r>
            <a:r>
              <a:rPr lang="en-US"/>
              <a:t>Formal </a:t>
            </a:r>
            <a:r>
              <a:rPr lang="en-US" smtClean="0"/>
              <a:t>organization </a:t>
            </a:r>
            <a:r>
              <a:rPr lang="en-US" dirty="0"/>
              <a:t>is a    consciously co-ordinated activities of two or more persons towards a common objective. </a:t>
            </a:r>
          </a:p>
        </p:txBody>
      </p:sp>
    </p:spTree>
    <p:extLst>
      <p:ext uri="{BB962C8B-B14F-4D97-AF65-F5344CB8AC3E}">
        <p14:creationId xmlns:p14="http://schemas.microsoft.com/office/powerpoint/2010/main" val="3962392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a:t>
            </a:r>
            <a:r>
              <a:rPr lang="en-US" b="1" dirty="0"/>
              <a:t>informal organization</a:t>
            </a:r>
            <a:r>
              <a:rPr lang="en-US" dirty="0"/>
              <a:t> is the interlocking </a:t>
            </a:r>
            <a:r>
              <a:rPr lang="en-US" dirty="0" smtClean="0"/>
              <a:t>social structure that </a:t>
            </a:r>
            <a:r>
              <a:rPr lang="en-US" dirty="0"/>
              <a:t>governs how people work together in practice. It is the aggregate of, norms, personal and professional connections through which work gets done and relationships are built among people who share a common </a:t>
            </a:r>
            <a:r>
              <a:rPr lang="en-US" dirty="0" smtClean="0"/>
              <a:t>organizational</a:t>
            </a:r>
            <a:r>
              <a:rPr lang="en-US" dirty="0"/>
              <a:t> affiliation or cluster of affiliations. It consists of a dynamic set of personal relationships, social </a:t>
            </a:r>
            <a:r>
              <a:rPr lang="en-US" dirty="0" smtClean="0"/>
              <a:t>networks, </a:t>
            </a:r>
            <a:r>
              <a:rPr lang="en-US" dirty="0"/>
              <a:t>communities of common interest, and emotional sources of motivation. The informal organization evolves, and the complex social </a:t>
            </a:r>
            <a:r>
              <a:rPr lang="en-US" dirty="0" smtClean="0"/>
              <a:t>dynamics</a:t>
            </a:r>
            <a:r>
              <a:rPr lang="en-US" dirty="0"/>
              <a:t> of its members also.</a:t>
            </a:r>
          </a:p>
          <a:p>
            <a:endParaRPr lang="en-US" dirty="0"/>
          </a:p>
        </p:txBody>
      </p:sp>
    </p:spTree>
    <p:extLst>
      <p:ext uri="{BB962C8B-B14F-4D97-AF65-F5344CB8AC3E}">
        <p14:creationId xmlns:p14="http://schemas.microsoft.com/office/powerpoint/2010/main" val="1714328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r>
              <a:rPr lang="en-US" dirty="0"/>
              <a:t>Tended effectively, the informal organization complements the more explicit structures, plans, and processes of the formal </a:t>
            </a:r>
            <a:r>
              <a:rPr lang="en-US" dirty="0" smtClean="0"/>
              <a:t>organization: </a:t>
            </a:r>
          </a:p>
          <a:p>
            <a:pPr algn="just"/>
            <a:r>
              <a:rPr lang="en-US" dirty="0" smtClean="0"/>
              <a:t>it </a:t>
            </a:r>
            <a:r>
              <a:rPr lang="en-US" dirty="0"/>
              <a:t>can accelerate and enhance responses to unanticipated events, foster innovation, enable people to solve problems that require collaboration across boundaries, and create footpaths showing where the formal organization may someday need to pave a way.</a:t>
            </a:r>
          </a:p>
          <a:p>
            <a:endParaRPr lang="en-US" dirty="0"/>
          </a:p>
        </p:txBody>
      </p:sp>
    </p:spTree>
    <p:extLst>
      <p:ext uri="{BB962C8B-B14F-4D97-AF65-F5344CB8AC3E}">
        <p14:creationId xmlns:p14="http://schemas.microsoft.com/office/powerpoint/2010/main" val="4112714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Characteristics of Formal organization</a:t>
            </a:r>
            <a:endParaRPr lang="en-US" dirty="0"/>
          </a:p>
        </p:txBody>
      </p:sp>
      <p:sp>
        <p:nvSpPr>
          <p:cNvPr id="3" name="Content Placeholder 2"/>
          <p:cNvSpPr>
            <a:spLocks noGrp="1"/>
          </p:cNvSpPr>
          <p:nvPr>
            <p:ph idx="1"/>
          </p:nvPr>
        </p:nvSpPr>
        <p:spPr/>
        <p:txBody>
          <a:bodyPr>
            <a:noAutofit/>
          </a:bodyPr>
          <a:lstStyle/>
          <a:p>
            <a:pPr lvl="0">
              <a:buFont typeface="Arial" pitchFamily="34" charset="0"/>
              <a:buChar char="•"/>
            </a:pPr>
            <a:r>
              <a:rPr lang="en-US" sz="2900" dirty="0" smtClean="0"/>
              <a:t>Well defined rules and regulation</a:t>
            </a:r>
          </a:p>
          <a:p>
            <a:pPr lvl="0">
              <a:buFont typeface="Arial" pitchFamily="34" charset="0"/>
              <a:buChar char="•"/>
            </a:pPr>
            <a:r>
              <a:rPr lang="en-US" sz="2900" dirty="0" smtClean="0"/>
              <a:t>Arbitrary structure</a:t>
            </a:r>
          </a:p>
          <a:p>
            <a:pPr lvl="0">
              <a:buFont typeface="Arial" pitchFamily="34" charset="0"/>
              <a:buChar char="•"/>
            </a:pPr>
            <a:r>
              <a:rPr lang="en-US" sz="2900" dirty="0" smtClean="0"/>
              <a:t>Determined objectives and policies</a:t>
            </a:r>
          </a:p>
          <a:p>
            <a:pPr lvl="0">
              <a:buFont typeface="Arial" pitchFamily="34" charset="0"/>
              <a:buChar char="•"/>
            </a:pPr>
            <a:r>
              <a:rPr lang="en-US" sz="2900" dirty="0" smtClean="0"/>
              <a:t>Status symbol</a:t>
            </a:r>
          </a:p>
          <a:p>
            <a:pPr lvl="0">
              <a:buFont typeface="Arial" pitchFamily="34" charset="0"/>
              <a:buChar char="•"/>
            </a:pPr>
            <a:r>
              <a:rPr lang="en-US" sz="2900" dirty="0" smtClean="0"/>
              <a:t>Limitation on the activities of the individual</a:t>
            </a:r>
          </a:p>
          <a:p>
            <a:pPr lvl="0">
              <a:buFont typeface="Arial" pitchFamily="34" charset="0"/>
              <a:buChar char="•"/>
            </a:pPr>
            <a:r>
              <a:rPr lang="en-US" sz="2900" dirty="0" smtClean="0"/>
              <a:t>Strict observance of the principle of co-ordination</a:t>
            </a:r>
          </a:p>
          <a:p>
            <a:pPr lvl="0">
              <a:buFont typeface="Arial" pitchFamily="34" charset="0"/>
              <a:buChar char="•"/>
            </a:pPr>
            <a:r>
              <a:rPr lang="en-US" sz="2900" dirty="0" smtClean="0"/>
              <a:t>Messages are communicated through scalar chain</a:t>
            </a:r>
          </a:p>
          <a:p>
            <a:pPr marL="0" indent="0">
              <a:buNone/>
            </a:pPr>
            <a:endParaRPr lang="en-US" sz="2900" dirty="0"/>
          </a:p>
        </p:txBody>
      </p:sp>
    </p:spTree>
    <p:extLst>
      <p:ext uri="{BB962C8B-B14F-4D97-AF65-F5344CB8AC3E}">
        <p14:creationId xmlns:p14="http://schemas.microsoft.com/office/powerpoint/2010/main" val="18689978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1599</TotalTime>
  <Words>189</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Executive</vt:lpstr>
      <vt:lpstr>FORMAL &amp; INFORMAL ORGANIZATION</vt:lpstr>
      <vt:lpstr>Organization</vt:lpstr>
      <vt:lpstr>Formal organization</vt:lpstr>
      <vt:lpstr>PowerPoint Presentation</vt:lpstr>
      <vt:lpstr>PowerPoint Presentation</vt:lpstr>
      <vt:lpstr>Characteristics of Formal organization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&amp; INFORMAL ORGANIZATION</dc:title>
  <dc:creator>Madam Nasira</dc:creator>
  <cp:lastModifiedBy>ismail - [2010]</cp:lastModifiedBy>
  <cp:revision>32</cp:revision>
  <dcterms:created xsi:type="dcterms:W3CDTF">2006-08-16T00:00:00Z</dcterms:created>
  <dcterms:modified xsi:type="dcterms:W3CDTF">2020-04-07T06:58:56Z</dcterms:modified>
</cp:coreProperties>
</file>